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3C"/>
    <a:srgbClr val="C6DB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9" d="100"/>
          <a:sy n="89" d="100"/>
        </p:scale>
        <p:origin x="916" y="-17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B2E4A9-C484-437F-A070-9DA555BA24D0}"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92CC12-8C60-40FB-A132-7E885F6D3C04}" type="slidenum">
              <a:rPr lang="en-US" smtClean="0"/>
              <a:t>‹#›</a:t>
            </a:fld>
            <a:endParaRPr lang="en-US"/>
          </a:p>
        </p:txBody>
      </p:sp>
    </p:spTree>
    <p:extLst>
      <p:ext uri="{BB962C8B-B14F-4D97-AF65-F5344CB8AC3E}">
        <p14:creationId xmlns:p14="http://schemas.microsoft.com/office/powerpoint/2010/main" val="3646001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B2E4A9-C484-437F-A070-9DA555BA24D0}"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92CC12-8C60-40FB-A132-7E885F6D3C04}" type="slidenum">
              <a:rPr lang="en-US" smtClean="0"/>
              <a:t>‹#›</a:t>
            </a:fld>
            <a:endParaRPr lang="en-US"/>
          </a:p>
        </p:txBody>
      </p:sp>
    </p:spTree>
    <p:extLst>
      <p:ext uri="{BB962C8B-B14F-4D97-AF65-F5344CB8AC3E}">
        <p14:creationId xmlns:p14="http://schemas.microsoft.com/office/powerpoint/2010/main" val="1864022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B2E4A9-C484-437F-A070-9DA555BA24D0}"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92CC12-8C60-40FB-A132-7E885F6D3C04}" type="slidenum">
              <a:rPr lang="en-US" smtClean="0"/>
              <a:t>‹#›</a:t>
            </a:fld>
            <a:endParaRPr lang="en-US"/>
          </a:p>
        </p:txBody>
      </p:sp>
    </p:spTree>
    <p:extLst>
      <p:ext uri="{BB962C8B-B14F-4D97-AF65-F5344CB8AC3E}">
        <p14:creationId xmlns:p14="http://schemas.microsoft.com/office/powerpoint/2010/main" val="1929626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B2E4A9-C484-437F-A070-9DA555BA24D0}"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92CC12-8C60-40FB-A132-7E885F6D3C04}" type="slidenum">
              <a:rPr lang="en-US" smtClean="0"/>
              <a:t>‹#›</a:t>
            </a:fld>
            <a:endParaRPr lang="en-US"/>
          </a:p>
        </p:txBody>
      </p:sp>
    </p:spTree>
    <p:extLst>
      <p:ext uri="{BB962C8B-B14F-4D97-AF65-F5344CB8AC3E}">
        <p14:creationId xmlns:p14="http://schemas.microsoft.com/office/powerpoint/2010/main" val="246639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B2E4A9-C484-437F-A070-9DA555BA24D0}"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92CC12-8C60-40FB-A132-7E885F6D3C04}" type="slidenum">
              <a:rPr lang="en-US" smtClean="0"/>
              <a:t>‹#›</a:t>
            </a:fld>
            <a:endParaRPr lang="en-US"/>
          </a:p>
        </p:txBody>
      </p:sp>
    </p:spTree>
    <p:extLst>
      <p:ext uri="{BB962C8B-B14F-4D97-AF65-F5344CB8AC3E}">
        <p14:creationId xmlns:p14="http://schemas.microsoft.com/office/powerpoint/2010/main" val="4265393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B2E4A9-C484-437F-A070-9DA555BA24D0}"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92CC12-8C60-40FB-A132-7E885F6D3C04}" type="slidenum">
              <a:rPr lang="en-US" smtClean="0"/>
              <a:t>‹#›</a:t>
            </a:fld>
            <a:endParaRPr lang="en-US"/>
          </a:p>
        </p:txBody>
      </p:sp>
    </p:spTree>
    <p:extLst>
      <p:ext uri="{BB962C8B-B14F-4D97-AF65-F5344CB8AC3E}">
        <p14:creationId xmlns:p14="http://schemas.microsoft.com/office/powerpoint/2010/main" val="2029053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B2E4A9-C484-437F-A070-9DA555BA24D0}" type="datetimeFigureOut">
              <a:rPr lang="en-US" smtClean="0"/>
              <a:t>1/26/2021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92CC12-8C60-40FB-A132-7E885F6D3C04}" type="slidenum">
              <a:rPr lang="en-US" smtClean="0"/>
              <a:t>‹#›</a:t>
            </a:fld>
            <a:endParaRPr lang="en-US"/>
          </a:p>
        </p:txBody>
      </p:sp>
    </p:spTree>
    <p:extLst>
      <p:ext uri="{BB962C8B-B14F-4D97-AF65-F5344CB8AC3E}">
        <p14:creationId xmlns:p14="http://schemas.microsoft.com/office/powerpoint/2010/main" val="1161540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AB2E4A9-C484-437F-A070-9DA555BA24D0}" type="datetimeFigureOut">
              <a:rPr lang="en-US" smtClean="0"/>
              <a:t>1/26/2021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92CC12-8C60-40FB-A132-7E885F6D3C04}" type="slidenum">
              <a:rPr lang="en-US" smtClean="0"/>
              <a:t>‹#›</a:t>
            </a:fld>
            <a:endParaRPr lang="en-US"/>
          </a:p>
        </p:txBody>
      </p:sp>
    </p:spTree>
    <p:extLst>
      <p:ext uri="{BB962C8B-B14F-4D97-AF65-F5344CB8AC3E}">
        <p14:creationId xmlns:p14="http://schemas.microsoft.com/office/powerpoint/2010/main" val="1289610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B2E4A9-C484-437F-A070-9DA555BA24D0}" type="datetimeFigureOut">
              <a:rPr lang="en-US" smtClean="0"/>
              <a:t>1/26/2021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92CC12-8C60-40FB-A132-7E885F6D3C04}" type="slidenum">
              <a:rPr lang="en-US" smtClean="0"/>
              <a:t>‹#›</a:t>
            </a:fld>
            <a:endParaRPr lang="en-US"/>
          </a:p>
        </p:txBody>
      </p:sp>
    </p:spTree>
    <p:extLst>
      <p:ext uri="{BB962C8B-B14F-4D97-AF65-F5344CB8AC3E}">
        <p14:creationId xmlns:p14="http://schemas.microsoft.com/office/powerpoint/2010/main" val="1902320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5AB2E4A9-C484-437F-A070-9DA555BA24D0}"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92CC12-8C60-40FB-A132-7E885F6D3C04}" type="slidenum">
              <a:rPr lang="en-US" smtClean="0"/>
              <a:t>‹#›</a:t>
            </a:fld>
            <a:endParaRPr lang="en-US"/>
          </a:p>
        </p:txBody>
      </p:sp>
    </p:spTree>
    <p:extLst>
      <p:ext uri="{BB962C8B-B14F-4D97-AF65-F5344CB8AC3E}">
        <p14:creationId xmlns:p14="http://schemas.microsoft.com/office/powerpoint/2010/main" val="796735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5AB2E4A9-C484-437F-A070-9DA555BA24D0}"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92CC12-8C60-40FB-A132-7E885F6D3C04}" type="slidenum">
              <a:rPr lang="en-US" smtClean="0"/>
              <a:t>‹#›</a:t>
            </a:fld>
            <a:endParaRPr lang="en-US"/>
          </a:p>
        </p:txBody>
      </p:sp>
    </p:spTree>
    <p:extLst>
      <p:ext uri="{BB962C8B-B14F-4D97-AF65-F5344CB8AC3E}">
        <p14:creationId xmlns:p14="http://schemas.microsoft.com/office/powerpoint/2010/main" val="174839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5AB2E4A9-C484-437F-A070-9DA555BA24D0}" type="datetimeFigureOut">
              <a:rPr lang="en-US" smtClean="0"/>
              <a:t>1/26/2021</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F192CC12-8C60-40FB-A132-7E885F6D3C04}" type="slidenum">
              <a:rPr lang="en-US" smtClean="0"/>
              <a:t>‹#›</a:t>
            </a:fld>
            <a:endParaRPr lang="en-US"/>
          </a:p>
        </p:txBody>
      </p:sp>
    </p:spTree>
    <p:extLst>
      <p:ext uri="{BB962C8B-B14F-4D97-AF65-F5344CB8AC3E}">
        <p14:creationId xmlns:p14="http://schemas.microsoft.com/office/powerpoint/2010/main" val="13899317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mailto:Jan@TheWorkLady.com" TargetMode="External"/><Relationship Id="rId1" Type="http://schemas.openxmlformats.org/officeDocument/2006/relationships/slideLayout" Target="../slideLayouts/slideLayout1.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bk object 16">
            <a:extLst>
              <a:ext uri="{FF2B5EF4-FFF2-40B4-BE49-F238E27FC236}">
                <a16:creationId xmlns:a16="http://schemas.microsoft.com/office/drawing/2014/main" id="{A4B67F13-840E-41F7-8772-2CB4E7CE2EC3}"/>
              </a:ext>
            </a:extLst>
          </p:cNvPr>
          <p:cNvSpPr/>
          <p:nvPr/>
        </p:nvSpPr>
        <p:spPr>
          <a:xfrm>
            <a:off x="-20927" y="-170582"/>
            <a:ext cx="7778750" cy="10804342"/>
          </a:xfrm>
          <a:prstGeom prst="rect">
            <a:avLst/>
          </a:prstGeom>
          <a:solidFill>
            <a:srgbClr val="FFC000"/>
          </a:solidFill>
        </p:spPr>
        <p:txBody>
          <a:bodyPr wrap="square" lIns="0" tIns="0" rIns="0" bIns="0" rtlCol="0"/>
          <a:lstStyle/>
          <a:p>
            <a:endParaRPr dirty="0"/>
          </a:p>
        </p:txBody>
      </p:sp>
      <p:sp>
        <p:nvSpPr>
          <p:cNvPr id="37" name="Rectangle 36">
            <a:extLst>
              <a:ext uri="{FF2B5EF4-FFF2-40B4-BE49-F238E27FC236}">
                <a16:creationId xmlns:a16="http://schemas.microsoft.com/office/drawing/2014/main" id="{B956DEB8-56FF-442C-8CA6-02AEACEE815D}"/>
              </a:ext>
            </a:extLst>
          </p:cNvPr>
          <p:cNvSpPr/>
          <p:nvPr/>
        </p:nvSpPr>
        <p:spPr>
          <a:xfrm>
            <a:off x="1708359" y="200174"/>
            <a:ext cx="5679760" cy="738664"/>
          </a:xfrm>
          <a:prstGeom prst="rect">
            <a:avLst/>
          </a:prstGeom>
        </p:spPr>
        <p:txBody>
          <a:bodyPr wrap="none">
            <a:spAutoFit/>
          </a:bodyPr>
          <a:lstStyle/>
          <a:p>
            <a:r>
              <a:rPr lang="en-US" sz="4200" b="1" dirty="0">
                <a:solidFill>
                  <a:srgbClr val="00703C"/>
                </a:solidFill>
                <a:latin typeface="Roboto" panose="02000000000000000000" pitchFamily="2" charset="0"/>
                <a:ea typeface="Roboto" panose="02000000000000000000" pitchFamily="2" charset="0"/>
              </a:rPr>
              <a:t>The Keynote Chronicle</a:t>
            </a:r>
          </a:p>
        </p:txBody>
      </p:sp>
      <p:pic>
        <p:nvPicPr>
          <p:cNvPr id="39" name="Picture 38">
            <a:extLst>
              <a:ext uri="{FF2B5EF4-FFF2-40B4-BE49-F238E27FC236}">
                <a16:creationId xmlns:a16="http://schemas.microsoft.com/office/drawing/2014/main" id="{748926C3-B729-4EA0-8363-A3D8F636C3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753" y="235177"/>
            <a:ext cx="1490260" cy="2235390"/>
          </a:xfrm>
          <a:prstGeom prst="rect">
            <a:avLst/>
          </a:prstGeom>
        </p:spPr>
      </p:pic>
      <p:pic>
        <p:nvPicPr>
          <p:cNvPr id="42" name="Picture 41">
            <a:extLst>
              <a:ext uri="{FF2B5EF4-FFF2-40B4-BE49-F238E27FC236}">
                <a16:creationId xmlns:a16="http://schemas.microsoft.com/office/drawing/2014/main" id="{D7A2C72C-8376-4D30-BD11-4C4D6F18BA8F}"/>
              </a:ext>
            </a:extLst>
          </p:cNvPr>
          <p:cNvPicPr>
            <a:picLocks noChangeAspect="1"/>
          </p:cNvPicPr>
          <p:nvPr/>
        </p:nvPicPr>
        <p:blipFill>
          <a:blip r:embed="rId3">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6288178" y="824450"/>
            <a:ext cx="1212330" cy="1583436"/>
          </a:xfrm>
          <a:prstGeom prst="rect">
            <a:avLst/>
          </a:prstGeom>
        </p:spPr>
      </p:pic>
      <p:sp>
        <p:nvSpPr>
          <p:cNvPr id="44" name="Rectangle 43">
            <a:extLst>
              <a:ext uri="{FF2B5EF4-FFF2-40B4-BE49-F238E27FC236}">
                <a16:creationId xmlns:a16="http://schemas.microsoft.com/office/drawing/2014/main" id="{36970179-505B-4B6F-95EC-697866918FBB}"/>
              </a:ext>
            </a:extLst>
          </p:cNvPr>
          <p:cNvSpPr/>
          <p:nvPr/>
        </p:nvSpPr>
        <p:spPr>
          <a:xfrm>
            <a:off x="1927645" y="1013492"/>
            <a:ext cx="4489619" cy="1077218"/>
          </a:xfrm>
          <a:prstGeom prst="rect">
            <a:avLst/>
          </a:prstGeom>
        </p:spPr>
        <p:txBody>
          <a:bodyPr wrap="square">
            <a:spAutoFit/>
          </a:bodyPr>
          <a:lstStyle/>
          <a:p>
            <a:pPr algn="ctr"/>
            <a:r>
              <a:rPr lang="en-US" sz="1600" i="1" dirty="0"/>
              <a:t>Humor News from Jan McInnis</a:t>
            </a:r>
          </a:p>
          <a:p>
            <a:pPr algn="ctr"/>
            <a:r>
              <a:rPr lang="en-US" sz="1600" i="1" dirty="0">
                <a:solidFill>
                  <a:srgbClr val="00703C"/>
                </a:solidFill>
              </a:rPr>
              <a:t>800-492-9394</a:t>
            </a:r>
          </a:p>
          <a:p>
            <a:pPr algn="ctr"/>
            <a:r>
              <a:rPr lang="en-US" sz="1600" b="1" i="1" dirty="0">
                <a:solidFill>
                  <a:srgbClr val="00703C"/>
                </a:solidFill>
              </a:rPr>
              <a:t>www.TheWorkLady.com • Jan@TheWorkLady.com  www.linkedin.com/in/janmcinnis</a:t>
            </a:r>
          </a:p>
        </p:txBody>
      </p:sp>
      <p:sp>
        <p:nvSpPr>
          <p:cNvPr id="59" name="Rectangle 58">
            <a:extLst>
              <a:ext uri="{FF2B5EF4-FFF2-40B4-BE49-F238E27FC236}">
                <a16:creationId xmlns:a16="http://schemas.microsoft.com/office/drawing/2014/main" id="{8DEFC801-3D28-4665-BB09-39C9A0C90531}"/>
              </a:ext>
            </a:extLst>
          </p:cNvPr>
          <p:cNvSpPr/>
          <p:nvPr/>
        </p:nvSpPr>
        <p:spPr>
          <a:xfrm>
            <a:off x="4765624" y="2511129"/>
            <a:ext cx="2767460" cy="3264013"/>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8227F6A6-6E9A-4FA5-8650-C02869BD6655}"/>
              </a:ext>
            </a:extLst>
          </p:cNvPr>
          <p:cNvSpPr/>
          <p:nvPr/>
        </p:nvSpPr>
        <p:spPr>
          <a:xfrm>
            <a:off x="4753716" y="2551177"/>
            <a:ext cx="2779367" cy="707886"/>
          </a:xfrm>
          <a:prstGeom prst="rect">
            <a:avLst/>
          </a:prstGeom>
        </p:spPr>
        <p:txBody>
          <a:bodyPr wrap="square">
            <a:spAutoFit/>
          </a:bodyPr>
          <a:lstStyle/>
          <a:p>
            <a:pPr algn="ctr"/>
            <a:r>
              <a:rPr lang="en-US" sz="4000" b="1" dirty="0">
                <a:solidFill>
                  <a:srgbClr val="C6DB41"/>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Spotlight</a:t>
            </a:r>
          </a:p>
        </p:txBody>
      </p:sp>
      <p:sp>
        <p:nvSpPr>
          <p:cNvPr id="46" name="Rectangle 45">
            <a:extLst>
              <a:ext uri="{FF2B5EF4-FFF2-40B4-BE49-F238E27FC236}">
                <a16:creationId xmlns:a16="http://schemas.microsoft.com/office/drawing/2014/main" id="{FDBFDE43-6E5F-4D60-B557-47B1218C442E}"/>
              </a:ext>
            </a:extLst>
          </p:cNvPr>
          <p:cNvSpPr/>
          <p:nvPr/>
        </p:nvSpPr>
        <p:spPr>
          <a:xfrm>
            <a:off x="4772379" y="3277277"/>
            <a:ext cx="2361063" cy="461665"/>
          </a:xfrm>
          <a:prstGeom prst="rect">
            <a:avLst/>
          </a:prstGeom>
        </p:spPr>
        <p:txBody>
          <a:bodyPr wrap="square">
            <a:spAutoFit/>
          </a:bodyPr>
          <a:lstStyle/>
          <a:p>
            <a:pPr algn="ctr"/>
            <a:r>
              <a:rPr lang="en-US" sz="1200" b="1" dirty="0">
                <a:solidFill>
                  <a:schemeClr val="bg1"/>
                </a:solidFill>
              </a:rPr>
              <a:t>Pin this article up                              for others to enjoy!!!</a:t>
            </a:r>
          </a:p>
        </p:txBody>
      </p:sp>
      <p:sp>
        <p:nvSpPr>
          <p:cNvPr id="47" name="Rectangle 46">
            <a:extLst>
              <a:ext uri="{FF2B5EF4-FFF2-40B4-BE49-F238E27FC236}">
                <a16:creationId xmlns:a16="http://schemas.microsoft.com/office/drawing/2014/main" id="{2BDEB7D1-F05D-438F-AB8F-6DE81FF1BDD2}"/>
              </a:ext>
            </a:extLst>
          </p:cNvPr>
          <p:cNvSpPr/>
          <p:nvPr/>
        </p:nvSpPr>
        <p:spPr>
          <a:xfrm>
            <a:off x="4751491" y="3760033"/>
            <a:ext cx="2781592" cy="307777"/>
          </a:xfrm>
          <a:prstGeom prst="rect">
            <a:avLst/>
          </a:prstGeom>
        </p:spPr>
        <p:txBody>
          <a:bodyPr wrap="square">
            <a:spAutoFit/>
          </a:bodyPr>
          <a:lstStyle/>
          <a:p>
            <a:pPr algn="ctr"/>
            <a:r>
              <a:rPr lang="en-US" sz="1400" b="1" dirty="0">
                <a:solidFill>
                  <a:schemeClr val="bg1"/>
                </a:solidFill>
                <a:effectLst>
                  <a:outerShdw blurRad="38100" dist="38100" dir="2700000" algn="tl">
                    <a:srgbClr val="000000">
                      <a:alpha val="43137"/>
                    </a:srgbClr>
                  </a:outerShdw>
                </a:effectLst>
              </a:rPr>
              <a:t>Male sure You’re Using Jan For:</a:t>
            </a:r>
          </a:p>
        </p:txBody>
      </p:sp>
      <p:sp>
        <p:nvSpPr>
          <p:cNvPr id="48" name="Rectangle 47">
            <a:extLst>
              <a:ext uri="{FF2B5EF4-FFF2-40B4-BE49-F238E27FC236}">
                <a16:creationId xmlns:a16="http://schemas.microsoft.com/office/drawing/2014/main" id="{606E083E-47DD-4405-9E9E-4840449E1714}"/>
              </a:ext>
            </a:extLst>
          </p:cNvPr>
          <p:cNvSpPr/>
          <p:nvPr/>
        </p:nvSpPr>
        <p:spPr>
          <a:xfrm>
            <a:off x="4769081" y="3982756"/>
            <a:ext cx="2746412" cy="938719"/>
          </a:xfrm>
          <a:prstGeom prst="rect">
            <a:avLst/>
          </a:prstGeom>
        </p:spPr>
        <p:txBody>
          <a:bodyPr wrap="square">
            <a:spAutoFit/>
          </a:bodyPr>
          <a:lstStyle/>
          <a:p>
            <a:pPr marL="171450" indent="-171450">
              <a:buFont typeface="Wingdings" panose="05000000000000000000" pitchFamily="2" charset="2"/>
              <a:buChar char="ü"/>
            </a:pPr>
            <a:r>
              <a:rPr lang="en-US" sz="1100" b="1" i="1" dirty="0">
                <a:solidFill>
                  <a:schemeClr val="bg1"/>
                </a:solidFill>
                <a:effectLst>
                  <a:outerShdw blurRad="38100" dist="38100" dir="2700000" algn="tl">
                    <a:srgbClr val="000000">
                      <a:alpha val="43137"/>
                    </a:srgbClr>
                  </a:outerShdw>
                </a:effectLst>
              </a:rPr>
              <a:t>Finding the Funny in Change Keynote</a:t>
            </a:r>
          </a:p>
          <a:p>
            <a:pPr marL="171450" indent="-171450">
              <a:buFont typeface="Wingdings" panose="05000000000000000000" pitchFamily="2" charset="2"/>
              <a:buChar char="ü"/>
            </a:pPr>
            <a:r>
              <a:rPr lang="en-US" sz="1100" b="1" i="1" dirty="0">
                <a:solidFill>
                  <a:schemeClr val="bg1"/>
                </a:solidFill>
                <a:effectLst>
                  <a:outerShdw blurRad="38100" dist="38100" dir="2700000" algn="tl">
                    <a:srgbClr val="000000">
                      <a:alpha val="43137"/>
                    </a:srgbClr>
                  </a:outerShdw>
                </a:effectLst>
              </a:rPr>
              <a:t>Bouncing Back: Handling Setbacks with humor &amp; Resiliency Keynote</a:t>
            </a:r>
          </a:p>
          <a:p>
            <a:pPr marL="171450" indent="-171450">
              <a:buFont typeface="Wingdings" panose="05000000000000000000" pitchFamily="2" charset="2"/>
              <a:buChar char="ü"/>
            </a:pPr>
            <a:r>
              <a:rPr lang="en-US" sz="1100" b="1" i="1" dirty="0">
                <a:solidFill>
                  <a:schemeClr val="bg1"/>
                </a:solidFill>
                <a:effectLst>
                  <a:outerShdw blurRad="38100" dist="38100" dir="2700000" algn="tl">
                    <a:srgbClr val="000000">
                      <a:alpha val="43137"/>
                    </a:srgbClr>
                  </a:outerShdw>
                </a:effectLst>
              </a:rPr>
              <a:t>Master of Ceremonies for your Banquet</a:t>
            </a:r>
          </a:p>
          <a:p>
            <a:pPr marL="171450" indent="-171450">
              <a:buFont typeface="Wingdings" panose="05000000000000000000" pitchFamily="2" charset="2"/>
              <a:buChar char="ü"/>
            </a:pPr>
            <a:r>
              <a:rPr lang="en-US" sz="1100" b="1" i="1" dirty="0">
                <a:solidFill>
                  <a:schemeClr val="bg1"/>
                </a:solidFill>
                <a:effectLst>
                  <a:outerShdw blurRad="38100" dist="38100" dir="2700000" algn="tl">
                    <a:srgbClr val="000000">
                      <a:alpha val="43137"/>
                    </a:srgbClr>
                  </a:outerShdw>
                </a:effectLst>
              </a:rPr>
              <a:t>Her Clean Comedy Show</a:t>
            </a:r>
          </a:p>
        </p:txBody>
      </p:sp>
      <p:sp>
        <p:nvSpPr>
          <p:cNvPr id="58" name="Rectangle 57">
            <a:extLst>
              <a:ext uri="{FF2B5EF4-FFF2-40B4-BE49-F238E27FC236}">
                <a16:creationId xmlns:a16="http://schemas.microsoft.com/office/drawing/2014/main" id="{7948BC3A-E6AD-4676-B4D5-22E142CF8802}"/>
              </a:ext>
            </a:extLst>
          </p:cNvPr>
          <p:cNvSpPr/>
          <p:nvPr/>
        </p:nvSpPr>
        <p:spPr>
          <a:xfrm>
            <a:off x="4885539" y="4908114"/>
            <a:ext cx="1646422" cy="769441"/>
          </a:xfrm>
          <a:prstGeom prst="rect">
            <a:avLst/>
          </a:prstGeom>
        </p:spPr>
        <p:txBody>
          <a:bodyPr wrap="square">
            <a:spAutoFit/>
          </a:bodyPr>
          <a:lstStyle/>
          <a:p>
            <a:r>
              <a:rPr lang="en-US" sz="1100" b="1" dirty="0">
                <a:solidFill>
                  <a:schemeClr val="bg1"/>
                </a:solidFill>
                <a:effectLst>
                  <a:outerShdw blurRad="38100" dist="38100" dir="2700000" algn="tl">
                    <a:srgbClr val="000000">
                      <a:alpha val="43137"/>
                    </a:srgbClr>
                  </a:outerShdw>
                </a:effectLst>
              </a:rPr>
              <a:t>Download the free QR code app to scan this code for a clip of Finding the Funny in Change.</a:t>
            </a:r>
          </a:p>
        </p:txBody>
      </p:sp>
      <p:sp>
        <p:nvSpPr>
          <p:cNvPr id="40" name="Rectangle 39">
            <a:extLst>
              <a:ext uri="{FF2B5EF4-FFF2-40B4-BE49-F238E27FC236}">
                <a16:creationId xmlns:a16="http://schemas.microsoft.com/office/drawing/2014/main" id="{0221EBC0-E336-4CA2-9FB4-B7B312525B19}"/>
              </a:ext>
            </a:extLst>
          </p:cNvPr>
          <p:cNvSpPr/>
          <p:nvPr/>
        </p:nvSpPr>
        <p:spPr>
          <a:xfrm>
            <a:off x="260751" y="2470567"/>
            <a:ext cx="7272331" cy="487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a:extLst>
              <a:ext uri="{FF2B5EF4-FFF2-40B4-BE49-F238E27FC236}">
                <a16:creationId xmlns:a16="http://schemas.microsoft.com/office/drawing/2014/main" id="{3D06235F-A0AD-495F-9DF7-9C3B6BBB8315}"/>
              </a:ext>
            </a:extLst>
          </p:cNvPr>
          <p:cNvGrpSpPr/>
          <p:nvPr/>
        </p:nvGrpSpPr>
        <p:grpSpPr>
          <a:xfrm>
            <a:off x="6843521" y="3288490"/>
            <a:ext cx="408499" cy="383603"/>
            <a:chOff x="14994077" y="3128017"/>
            <a:chExt cx="408499" cy="383603"/>
          </a:xfrm>
        </p:grpSpPr>
        <p:sp>
          <p:nvSpPr>
            <p:cNvPr id="60" name="object 9">
              <a:extLst>
                <a:ext uri="{FF2B5EF4-FFF2-40B4-BE49-F238E27FC236}">
                  <a16:creationId xmlns:a16="http://schemas.microsoft.com/office/drawing/2014/main" id="{F788D4B3-30B8-435F-AA5B-E4973C8CE5C9}"/>
                </a:ext>
              </a:extLst>
            </p:cNvPr>
            <p:cNvSpPr/>
            <p:nvPr/>
          </p:nvSpPr>
          <p:spPr>
            <a:xfrm>
              <a:off x="14994077" y="3250504"/>
              <a:ext cx="287418" cy="261116"/>
            </a:xfrm>
            <a:prstGeom prst="rect">
              <a:avLst/>
            </a:prstGeom>
            <a:blipFill>
              <a:blip r:embed="rId4" cstate="print"/>
              <a:stretch>
                <a:fillRect/>
              </a:stretch>
            </a:blipFill>
          </p:spPr>
          <p:txBody>
            <a:bodyPr wrap="square" lIns="0" tIns="0" rIns="0" bIns="0" rtlCol="0"/>
            <a:lstStyle/>
            <a:p>
              <a:endParaRPr/>
            </a:p>
          </p:txBody>
        </p:sp>
        <p:sp>
          <p:nvSpPr>
            <p:cNvPr id="61" name="object 10">
              <a:extLst>
                <a:ext uri="{FF2B5EF4-FFF2-40B4-BE49-F238E27FC236}">
                  <a16:creationId xmlns:a16="http://schemas.microsoft.com/office/drawing/2014/main" id="{232F03BA-E85C-434F-BF74-6A1586A6FDC8}"/>
                </a:ext>
              </a:extLst>
            </p:cNvPr>
            <p:cNvSpPr/>
            <p:nvPr/>
          </p:nvSpPr>
          <p:spPr>
            <a:xfrm>
              <a:off x="15047086" y="3291123"/>
              <a:ext cx="59880" cy="59880"/>
            </a:xfrm>
            <a:prstGeom prst="rect">
              <a:avLst/>
            </a:prstGeom>
            <a:blipFill>
              <a:blip r:embed="rId5" cstate="print"/>
              <a:stretch>
                <a:fillRect/>
              </a:stretch>
            </a:blipFill>
          </p:spPr>
          <p:txBody>
            <a:bodyPr wrap="square" lIns="0" tIns="0" rIns="0" bIns="0" rtlCol="0"/>
            <a:lstStyle/>
            <a:p>
              <a:endParaRPr/>
            </a:p>
          </p:txBody>
        </p:sp>
        <p:sp>
          <p:nvSpPr>
            <p:cNvPr id="62" name="object 11">
              <a:extLst>
                <a:ext uri="{FF2B5EF4-FFF2-40B4-BE49-F238E27FC236}">
                  <a16:creationId xmlns:a16="http://schemas.microsoft.com/office/drawing/2014/main" id="{5FFD59F7-1468-400C-804A-33928B2B7376}"/>
                </a:ext>
              </a:extLst>
            </p:cNvPr>
            <p:cNvSpPr/>
            <p:nvPr/>
          </p:nvSpPr>
          <p:spPr>
            <a:xfrm>
              <a:off x="15125583" y="3128017"/>
              <a:ext cx="276993" cy="263945"/>
            </a:xfrm>
            <a:prstGeom prst="rect">
              <a:avLst/>
            </a:prstGeom>
            <a:blipFill>
              <a:blip r:embed="rId6" cstate="print"/>
              <a:stretch>
                <a:fillRect/>
              </a:stretch>
            </a:blipFill>
          </p:spPr>
          <p:txBody>
            <a:bodyPr wrap="square" lIns="0" tIns="0" rIns="0" bIns="0" rtlCol="0"/>
            <a:lstStyle/>
            <a:p>
              <a:endParaRPr/>
            </a:p>
          </p:txBody>
        </p:sp>
      </p:grpSp>
      <p:sp>
        <p:nvSpPr>
          <p:cNvPr id="49" name="object 8">
            <a:extLst>
              <a:ext uri="{FF2B5EF4-FFF2-40B4-BE49-F238E27FC236}">
                <a16:creationId xmlns:a16="http://schemas.microsoft.com/office/drawing/2014/main" id="{D9DA52CC-211E-45B3-B461-BCF3EE535E47}"/>
              </a:ext>
            </a:extLst>
          </p:cNvPr>
          <p:cNvSpPr/>
          <p:nvPr/>
        </p:nvSpPr>
        <p:spPr>
          <a:xfrm>
            <a:off x="6519327" y="4790608"/>
            <a:ext cx="868792" cy="868792"/>
          </a:xfrm>
          <a:prstGeom prst="rect">
            <a:avLst/>
          </a:prstGeom>
          <a:blipFill>
            <a:blip r:embed="rId7" cstate="print"/>
            <a:stretch>
              <a:fillRect/>
            </a:stretch>
          </a:blipFill>
        </p:spPr>
        <p:txBody>
          <a:bodyPr wrap="square" lIns="0" tIns="0" rIns="0" bIns="0" rtlCol="0"/>
          <a:lstStyle/>
          <a:p>
            <a:endParaRPr/>
          </a:p>
        </p:txBody>
      </p:sp>
      <p:sp>
        <p:nvSpPr>
          <p:cNvPr id="65" name="Rectangle 64">
            <a:extLst>
              <a:ext uri="{FF2B5EF4-FFF2-40B4-BE49-F238E27FC236}">
                <a16:creationId xmlns:a16="http://schemas.microsoft.com/office/drawing/2014/main" id="{1C002E37-1B1B-43CC-8FFF-E01F8656CD0B}"/>
              </a:ext>
            </a:extLst>
          </p:cNvPr>
          <p:cNvSpPr/>
          <p:nvPr/>
        </p:nvSpPr>
        <p:spPr>
          <a:xfrm>
            <a:off x="107941" y="2503608"/>
            <a:ext cx="4777598" cy="461665"/>
          </a:xfrm>
          <a:prstGeom prst="rect">
            <a:avLst/>
          </a:prstGeom>
        </p:spPr>
        <p:txBody>
          <a:bodyPr wrap="square">
            <a:spAutoFit/>
          </a:bodyPr>
          <a:lstStyle/>
          <a:p>
            <a:pPr marL="124460">
              <a:lnSpc>
                <a:spcPct val="100000"/>
              </a:lnSpc>
            </a:pPr>
            <a:r>
              <a:rPr lang="en-US" sz="2400" b="1" spc="300" dirty="0">
                <a:solidFill>
                  <a:srgbClr val="00703C"/>
                </a:solidFill>
                <a:latin typeface="Roboto" panose="02000000000000000000" pitchFamily="2" charset="0"/>
                <a:ea typeface="Roboto" panose="02000000000000000000" pitchFamily="2" charset="0"/>
                <a:cs typeface="Lucida Sans"/>
              </a:rPr>
              <a:t>Weird Introductions!!</a:t>
            </a:r>
          </a:p>
        </p:txBody>
      </p:sp>
      <p:sp>
        <p:nvSpPr>
          <p:cNvPr id="71" name="Rectangle 70">
            <a:extLst>
              <a:ext uri="{FF2B5EF4-FFF2-40B4-BE49-F238E27FC236}">
                <a16:creationId xmlns:a16="http://schemas.microsoft.com/office/drawing/2014/main" id="{38DA6FDB-EA3F-4F97-8B0C-4DE7D12C96BC}"/>
              </a:ext>
            </a:extLst>
          </p:cNvPr>
          <p:cNvSpPr/>
          <p:nvPr/>
        </p:nvSpPr>
        <p:spPr>
          <a:xfrm>
            <a:off x="179189" y="4762361"/>
            <a:ext cx="2163310" cy="230832"/>
          </a:xfrm>
          <a:prstGeom prst="rect">
            <a:avLst/>
          </a:prstGeom>
        </p:spPr>
        <p:txBody>
          <a:bodyPr wrap="square">
            <a:spAutoFit/>
          </a:bodyPr>
          <a:lstStyle/>
          <a:p>
            <a:r>
              <a:rPr lang="en-US" sz="900" b="1" dirty="0">
                <a:solidFill>
                  <a:srgbClr val="00703C"/>
                </a:solidFill>
              </a:rPr>
              <a:t>TWO WAYS TO HEAR ME OR ALEX:</a:t>
            </a:r>
          </a:p>
        </p:txBody>
      </p:sp>
      <p:sp>
        <p:nvSpPr>
          <p:cNvPr id="72" name="Rectangle 71">
            <a:extLst>
              <a:ext uri="{FF2B5EF4-FFF2-40B4-BE49-F238E27FC236}">
                <a16:creationId xmlns:a16="http://schemas.microsoft.com/office/drawing/2014/main" id="{8D22B1A0-8B7B-4677-BCB4-F02BCA8707B8}"/>
              </a:ext>
            </a:extLst>
          </p:cNvPr>
          <p:cNvSpPr/>
          <p:nvPr/>
        </p:nvSpPr>
        <p:spPr>
          <a:xfrm>
            <a:off x="121937" y="5173820"/>
            <a:ext cx="1892446" cy="1015663"/>
          </a:xfrm>
          <a:prstGeom prst="rect">
            <a:avLst/>
          </a:prstGeom>
          <a:ln>
            <a:solidFill>
              <a:srgbClr val="00B050"/>
            </a:solidFill>
          </a:ln>
        </p:spPr>
        <p:txBody>
          <a:bodyPr wrap="square">
            <a:spAutoFit/>
          </a:bodyPr>
          <a:lstStyle/>
          <a:p>
            <a:r>
              <a:rPr lang="en-US" sz="1000" dirty="0"/>
              <a:t>Jan is Master of Ceremonies for two multi-day virtual events, in 3 time zones at once!  Attendee:</a:t>
            </a:r>
          </a:p>
          <a:p>
            <a:pPr rtl="0">
              <a:spcBef>
                <a:spcPts val="0"/>
              </a:spcBef>
              <a:spcAft>
                <a:spcPts val="0"/>
              </a:spcAft>
            </a:pPr>
            <a:r>
              <a:rPr lang="en-US" sz="1000" b="1" i="0" u="none" strike="noStrike" dirty="0">
                <a:effectLst/>
              </a:rPr>
              <a:t>“You were perfect to start the day with an upbeat message Thank you again.”</a:t>
            </a:r>
            <a:endParaRPr lang="en-US" sz="1000" b="1" dirty="0">
              <a:solidFill>
                <a:srgbClr val="00703C"/>
              </a:solidFill>
            </a:endParaRPr>
          </a:p>
        </p:txBody>
      </p:sp>
      <p:sp>
        <p:nvSpPr>
          <p:cNvPr id="73" name="Rectangle 72">
            <a:extLst>
              <a:ext uri="{FF2B5EF4-FFF2-40B4-BE49-F238E27FC236}">
                <a16:creationId xmlns:a16="http://schemas.microsoft.com/office/drawing/2014/main" id="{23233151-D91F-48F6-B8A9-9363A4772643}"/>
              </a:ext>
            </a:extLst>
          </p:cNvPr>
          <p:cNvSpPr/>
          <p:nvPr/>
        </p:nvSpPr>
        <p:spPr>
          <a:xfrm>
            <a:off x="2096061" y="2922532"/>
            <a:ext cx="2606164" cy="1171154"/>
          </a:xfrm>
          <a:prstGeom prst="rect">
            <a:avLst/>
          </a:prstGeom>
        </p:spPr>
        <p:txBody>
          <a:bodyPr wrap="square">
            <a:spAutoFit/>
          </a:bodyPr>
          <a:lstStyle/>
          <a:p>
            <a:pPr marL="0" marR="0">
              <a:lnSpc>
                <a:spcPct val="107000"/>
              </a:lnSpc>
              <a:spcBef>
                <a:spcPts val="0"/>
              </a:spcBef>
              <a:spcAft>
                <a:spcPts val="0"/>
              </a:spcAft>
            </a:pPr>
            <a:r>
              <a:rPr lang="en-US" sz="11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"And now coming to the stage, our entertainment for tonight – Jan McInnis, The Working Girl!" What do you think of when you hear THAT introduction? A comedian? A keynote speaker? Or perhaps some other "shadier" profession?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6" name="Rectangle 75">
            <a:extLst>
              <a:ext uri="{FF2B5EF4-FFF2-40B4-BE49-F238E27FC236}">
                <a16:creationId xmlns:a16="http://schemas.microsoft.com/office/drawing/2014/main" id="{562BA0A7-585D-4D96-B91F-B34A6DA22034}"/>
              </a:ext>
            </a:extLst>
          </p:cNvPr>
          <p:cNvSpPr/>
          <p:nvPr/>
        </p:nvSpPr>
        <p:spPr>
          <a:xfrm>
            <a:off x="2084921" y="4102594"/>
            <a:ext cx="5647951" cy="2257990"/>
          </a:xfrm>
          <a:prstGeom prst="rect">
            <a:avLst/>
          </a:prstGeom>
        </p:spPr>
        <p:txBody>
          <a:bodyPr wrap="square">
            <a:spAutoFit/>
          </a:bodyPr>
          <a:lstStyle/>
          <a:p>
            <a:pPr marL="0" marR="0">
              <a:lnSpc>
                <a:spcPct val="107000"/>
              </a:lnSpc>
              <a:spcBef>
                <a:spcPts val="0"/>
              </a:spcBef>
              <a:spcAft>
                <a:spcPts val="0"/>
              </a:spcAft>
            </a:pPr>
            <a:r>
              <a:rPr lang="en-US" sz="11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Well I've had that introduction before, and </a:t>
            </a:r>
          </a:p>
          <a:p>
            <a:pPr marL="0" marR="0">
              <a:lnSpc>
                <a:spcPct val="107000"/>
              </a:lnSpc>
              <a:spcBef>
                <a:spcPts val="0"/>
              </a:spcBef>
              <a:spcAft>
                <a:spcPts val="0"/>
              </a:spcAft>
            </a:pPr>
            <a:r>
              <a:rPr lang="en-US" sz="11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I've seen the looks on audience members’ </a:t>
            </a:r>
          </a:p>
          <a:p>
            <a:pPr marL="0" marR="0">
              <a:lnSpc>
                <a:spcPct val="107000"/>
              </a:lnSpc>
              <a:spcBef>
                <a:spcPts val="0"/>
              </a:spcBef>
              <a:spcAft>
                <a:spcPts val="0"/>
              </a:spcAft>
            </a:pPr>
            <a:r>
              <a:rPr lang="en-US" sz="11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faces that say, "What kind of entertainment </a:t>
            </a:r>
          </a:p>
          <a:p>
            <a:pPr marL="0" marR="0">
              <a:lnSpc>
                <a:spcPct val="107000"/>
              </a:lnSpc>
              <a:spcBef>
                <a:spcPts val="0"/>
              </a:spcBef>
              <a:spcAft>
                <a:spcPts val="0"/>
              </a:spcAft>
            </a:pPr>
            <a:r>
              <a:rPr lang="en-US" sz="11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did we hire?" The emcee in this case </a:t>
            </a:r>
          </a:p>
          <a:p>
            <a:pPr marL="0" marR="0">
              <a:lnSpc>
                <a:spcPct val="107000"/>
              </a:lnSpc>
              <a:spcBef>
                <a:spcPts val="0"/>
              </a:spcBef>
              <a:spcAft>
                <a:spcPts val="0"/>
              </a:spcAft>
            </a:pPr>
            <a:r>
              <a:rPr lang="en-US" sz="11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confused my keynote and humor website, </a:t>
            </a:r>
          </a:p>
          <a:p>
            <a:pPr marL="0" marR="0">
              <a:lnSpc>
                <a:spcPct val="107000"/>
              </a:lnSpc>
              <a:spcBef>
                <a:spcPts val="0"/>
              </a:spcBef>
              <a:spcAft>
                <a:spcPts val="0"/>
              </a:spcAft>
            </a:pPr>
            <a:r>
              <a:rPr lang="en-US" sz="11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TheWorkLady.com, with the street walker </a:t>
            </a:r>
          </a:p>
          <a:p>
            <a:pPr marL="0" marR="0">
              <a:lnSpc>
                <a:spcPct val="107000"/>
              </a:lnSpc>
              <a:spcBef>
                <a:spcPts val="0"/>
              </a:spcBef>
              <a:spcAft>
                <a:spcPts val="0"/>
              </a:spcAft>
            </a:pPr>
            <a:r>
              <a:rPr lang="en-US" sz="11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profession, which left the audience baffled. </a:t>
            </a:r>
          </a:p>
          <a:p>
            <a:pPr marL="0" marR="0">
              <a:lnSpc>
                <a:spcPct val="107000"/>
              </a:lnSpc>
              <a:spcBef>
                <a:spcPts val="0"/>
              </a:spcBef>
              <a:spcAft>
                <a:spcPts val="0"/>
              </a:spcAft>
            </a:pPr>
            <a:r>
              <a:rPr lang="en-US" sz="11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Luckily I'm a comedian, so I was able to have </a:t>
            </a:r>
          </a:p>
          <a:p>
            <a:pPr marL="0" marR="0">
              <a:lnSpc>
                <a:spcPct val="107000"/>
              </a:lnSpc>
              <a:spcBef>
                <a:spcPts val="0"/>
              </a:spcBef>
              <a:spcAft>
                <a:spcPts val="0"/>
              </a:spcAft>
            </a:pPr>
            <a:r>
              <a:rPr lang="en-US" sz="11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some fun with this introduction. And by the </a:t>
            </a:r>
          </a:p>
          <a:p>
            <a:pPr marL="0" marR="0">
              <a:lnSpc>
                <a:spcPct val="107000"/>
              </a:lnSpc>
              <a:spcBef>
                <a:spcPts val="0"/>
              </a:spcBef>
              <a:spcAft>
                <a:spcPts val="0"/>
              </a:spcAft>
            </a:pPr>
            <a:r>
              <a:rPr lang="en-US" sz="11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way, I have that website because the spelling </a:t>
            </a:r>
          </a:p>
          <a:p>
            <a:pPr marL="0" marR="0">
              <a:lnSpc>
                <a:spcPct val="107000"/>
              </a:lnSpc>
              <a:spcBef>
                <a:spcPts val="0"/>
              </a:spcBef>
              <a:spcAft>
                <a:spcPts val="0"/>
              </a:spcAft>
            </a:pPr>
            <a:r>
              <a:rPr lang="en-US" sz="11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of my last name is hard to remember and I do a lot of work humor. My site has been around forever, so it's </a:t>
            </a:r>
            <a:r>
              <a:rPr lang="en-US" sz="1100" dirty="0" err="1">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kinda</a:t>
            </a:r>
            <a:r>
              <a:rPr lang="en-US" sz="11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hard to change now.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2" name="Rectangle 81">
            <a:extLst>
              <a:ext uri="{FF2B5EF4-FFF2-40B4-BE49-F238E27FC236}">
                <a16:creationId xmlns:a16="http://schemas.microsoft.com/office/drawing/2014/main" id="{1CAB43C1-CAA3-400E-B85C-5CF0111C0B0F}"/>
              </a:ext>
            </a:extLst>
          </p:cNvPr>
          <p:cNvSpPr/>
          <p:nvPr/>
        </p:nvSpPr>
        <p:spPr>
          <a:xfrm>
            <a:off x="107941" y="6406220"/>
            <a:ext cx="7372076" cy="808876"/>
          </a:xfrm>
          <a:prstGeom prst="rect">
            <a:avLst/>
          </a:prstGeom>
        </p:spPr>
        <p:txBody>
          <a:bodyPr wrap="square">
            <a:spAutoFit/>
          </a:bodyPr>
          <a:lstStyle/>
          <a:p>
            <a:pPr marL="0" marR="0">
              <a:lnSpc>
                <a:spcPct val="107000"/>
              </a:lnSpc>
              <a:spcBef>
                <a:spcPts val="0"/>
              </a:spcBef>
              <a:spcAft>
                <a:spcPts val="0"/>
              </a:spcAft>
            </a:pPr>
            <a:r>
              <a:rPr lang="en-US" sz="1100" b="1"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The Joke Reader:</a:t>
            </a:r>
            <a:r>
              <a:rPr lang="en-US" sz="11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Yep, I've stood backstage on more than one occasion while someone actually read some of my jokes. . . you know, the ones I was about to tell onstage. One woman was getting a lot of laughs with them, and really enjoyed the spotlight. I think she said a half-dozen or so before bringing me out. And another guy said to the group, "I’m sorry, but this is so funny, I have to just say it."  He got laughs too, but I was backstage thinking, “No you don't have to say it, because I will!”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3" name="Rectangle 82">
            <a:extLst>
              <a:ext uri="{FF2B5EF4-FFF2-40B4-BE49-F238E27FC236}">
                <a16:creationId xmlns:a16="http://schemas.microsoft.com/office/drawing/2014/main" id="{A5D59141-40FB-424F-A6FF-5BA43AE9E99D}"/>
              </a:ext>
            </a:extLst>
          </p:cNvPr>
          <p:cNvSpPr/>
          <p:nvPr/>
        </p:nvSpPr>
        <p:spPr>
          <a:xfrm>
            <a:off x="121937" y="6244232"/>
            <a:ext cx="7361185" cy="265457"/>
          </a:xfrm>
          <a:prstGeom prst="rect">
            <a:avLst/>
          </a:prstGeom>
        </p:spPr>
        <p:txBody>
          <a:bodyPr wrap="square">
            <a:spAutoFit/>
          </a:bodyPr>
          <a:lstStyle/>
          <a:p>
            <a:pPr marL="0" marR="0">
              <a:lnSpc>
                <a:spcPct val="107000"/>
              </a:lnSpc>
              <a:spcBef>
                <a:spcPts val="0"/>
              </a:spcBef>
              <a:spcAft>
                <a:spcPts val="0"/>
              </a:spcAft>
            </a:pPr>
            <a:r>
              <a:rPr lang="en-US" sz="11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But sadly, that's not the worst introduction I've ever gotten.  Here are a few other memorable/funny introductions: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4" name="Rectangle 83">
            <a:extLst>
              <a:ext uri="{FF2B5EF4-FFF2-40B4-BE49-F238E27FC236}">
                <a16:creationId xmlns:a16="http://schemas.microsoft.com/office/drawing/2014/main" id="{9B3A5E15-AAC2-444E-A10C-88497D1E2902}"/>
              </a:ext>
            </a:extLst>
          </p:cNvPr>
          <p:cNvSpPr/>
          <p:nvPr/>
        </p:nvSpPr>
        <p:spPr>
          <a:xfrm>
            <a:off x="160939" y="7157031"/>
            <a:ext cx="7208930" cy="446597"/>
          </a:xfrm>
          <a:prstGeom prst="rect">
            <a:avLst/>
          </a:prstGeom>
        </p:spPr>
        <p:txBody>
          <a:bodyPr wrap="square">
            <a:spAutoFit/>
          </a:bodyPr>
          <a:lstStyle/>
          <a:p>
            <a:pPr marL="0" marR="0">
              <a:lnSpc>
                <a:spcPct val="107000"/>
              </a:lnSpc>
              <a:spcBef>
                <a:spcPts val="0"/>
              </a:spcBef>
              <a:spcAft>
                <a:spcPts val="0"/>
              </a:spcAft>
            </a:pPr>
            <a:r>
              <a:rPr lang="en-US" sz="1100" b="1"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The Long Bio:</a:t>
            </a:r>
            <a:r>
              <a:rPr lang="en-US" sz="11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At least reading my jokes gets the crowd laughing so it isn't deadly, but reading my two-page bio IS. And yes, it's happened. My bio lists lots of accomplishments that my mom likes to hear about. . . the audience, not so much.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5" name="Rectangle 84">
            <a:extLst>
              <a:ext uri="{FF2B5EF4-FFF2-40B4-BE49-F238E27FC236}">
                <a16:creationId xmlns:a16="http://schemas.microsoft.com/office/drawing/2014/main" id="{A2D394B9-AE0F-48C0-AE4A-ABF886861ECF}"/>
              </a:ext>
            </a:extLst>
          </p:cNvPr>
          <p:cNvSpPr/>
          <p:nvPr/>
        </p:nvSpPr>
        <p:spPr>
          <a:xfrm>
            <a:off x="122503" y="7547271"/>
            <a:ext cx="5935859" cy="808876"/>
          </a:xfrm>
          <a:prstGeom prst="rect">
            <a:avLst/>
          </a:prstGeom>
        </p:spPr>
        <p:txBody>
          <a:bodyPr wrap="square">
            <a:spAutoFit/>
          </a:bodyPr>
          <a:lstStyle/>
          <a:p>
            <a:pPr marL="0" marR="0">
              <a:lnSpc>
                <a:spcPct val="107000"/>
              </a:lnSpc>
              <a:spcBef>
                <a:spcPts val="0"/>
              </a:spcBef>
              <a:spcAft>
                <a:spcPts val="0"/>
              </a:spcAft>
            </a:pPr>
            <a:r>
              <a:rPr lang="en-US" sz="1100" b="1"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The Confusing Intro</a:t>
            </a:r>
            <a:r>
              <a:rPr lang="en-US" sz="11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One person read the email that I sent to get hired for the event. How that </a:t>
            </a:r>
          </a:p>
          <a:p>
            <a:pPr marL="0" marR="0">
              <a:lnSpc>
                <a:spcPct val="107000"/>
              </a:lnSpc>
              <a:spcBef>
                <a:spcPts val="0"/>
              </a:spcBef>
              <a:spcAft>
                <a:spcPts val="0"/>
              </a:spcAft>
            </a:pPr>
            <a:r>
              <a:rPr lang="en-US" sz="11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ever got into their hands is beyond me. She read all the great things about me and why I should </a:t>
            </a:r>
          </a:p>
          <a:p>
            <a:pPr marL="0" marR="0">
              <a:lnSpc>
                <a:spcPct val="107000"/>
              </a:lnSpc>
              <a:spcBef>
                <a:spcPts val="0"/>
              </a:spcBef>
              <a:spcAft>
                <a:spcPts val="0"/>
              </a:spcAft>
            </a:pPr>
            <a:r>
              <a:rPr lang="en-US" sz="11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get hired, blah, blah, blah. I'm sure the audience was thinking, "Are we voting to hire her? She’s  standing right there!" I'm thinking, “</a:t>
            </a:r>
            <a:r>
              <a:rPr lang="en-US" sz="1100" dirty="0" err="1">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ya</a:t>
            </a:r>
            <a:r>
              <a:rPr lang="en-US" sz="11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know, I flew in for this gig. I'm going on stage.” It was odd.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6" name="Rectangle 85">
            <a:extLst>
              <a:ext uri="{FF2B5EF4-FFF2-40B4-BE49-F238E27FC236}">
                <a16:creationId xmlns:a16="http://schemas.microsoft.com/office/drawing/2014/main" id="{6DB000C4-B81D-4089-ADF0-520DD0729B0F}"/>
              </a:ext>
            </a:extLst>
          </p:cNvPr>
          <p:cNvSpPr/>
          <p:nvPr/>
        </p:nvSpPr>
        <p:spPr>
          <a:xfrm>
            <a:off x="121937" y="8258052"/>
            <a:ext cx="5852059" cy="1171154"/>
          </a:xfrm>
          <a:prstGeom prst="rect">
            <a:avLst/>
          </a:prstGeom>
        </p:spPr>
        <p:txBody>
          <a:bodyPr wrap="square">
            <a:spAutoFit/>
          </a:bodyPr>
          <a:lstStyle/>
          <a:p>
            <a:pPr marL="0" marR="0">
              <a:lnSpc>
                <a:spcPct val="107000"/>
              </a:lnSpc>
              <a:spcBef>
                <a:spcPts val="0"/>
              </a:spcBef>
              <a:spcAft>
                <a:spcPts val="0"/>
              </a:spcAft>
            </a:pPr>
            <a:r>
              <a:rPr lang="en-US" sz="1100" b="1"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The Angry Intro:</a:t>
            </a:r>
            <a:r>
              <a:rPr lang="en-US" sz="11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Humor and yelling don’t mix, but I've had it happen. One guy who was having trouble getting the group quiet and focused, grabbed the mic and screamed, "Okay, everyone! </a:t>
            </a:r>
          </a:p>
          <a:p>
            <a:pPr marL="0" marR="0">
              <a:lnSpc>
                <a:spcPct val="107000"/>
              </a:lnSpc>
              <a:spcBef>
                <a:spcPts val="0"/>
              </a:spcBef>
              <a:spcAft>
                <a:spcPts val="0"/>
              </a:spcAft>
            </a:pPr>
            <a:r>
              <a:rPr lang="en-US" sz="11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Shut the hell up and listen. We have a comedian coming up, and she's really funny!" Dead </a:t>
            </a:r>
          </a:p>
          <a:p>
            <a:pPr marL="0" marR="0">
              <a:lnSpc>
                <a:spcPct val="107000"/>
              </a:lnSpc>
              <a:spcBef>
                <a:spcPts val="0"/>
              </a:spcBef>
              <a:spcAft>
                <a:spcPts val="0"/>
              </a:spcAft>
            </a:pPr>
            <a:r>
              <a:rPr lang="en-US" sz="11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silence. Great, now there's pressure on me to be funny AND more entertaining than </a:t>
            </a:r>
          </a:p>
          <a:p>
            <a:pPr marL="0" marR="0">
              <a:lnSpc>
                <a:spcPct val="107000"/>
              </a:lnSpc>
              <a:spcBef>
                <a:spcPts val="0"/>
              </a:spcBef>
              <a:spcAft>
                <a:spcPts val="0"/>
              </a:spcAft>
            </a:pPr>
            <a:r>
              <a:rPr lang="en-US" sz="11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whatever these people were talking about with their friends. It's really hard to follow</a:t>
            </a:r>
          </a:p>
          <a:p>
            <a:pPr marL="0" marR="0">
              <a:lnSpc>
                <a:spcPct val="107000"/>
              </a:lnSpc>
              <a:spcBef>
                <a:spcPts val="0"/>
              </a:spcBef>
              <a:spcAft>
                <a:spcPts val="0"/>
              </a:spcAft>
            </a:pPr>
            <a:r>
              <a:rPr lang="en-US" sz="11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"Shut the hell up and listen." That line should be banned from introductions.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Rectangle 35">
            <a:extLst>
              <a:ext uri="{FF2B5EF4-FFF2-40B4-BE49-F238E27FC236}">
                <a16:creationId xmlns:a16="http://schemas.microsoft.com/office/drawing/2014/main" id="{CF2B05E0-E93F-4FD6-9AE1-7F1E4BE739FE}"/>
              </a:ext>
            </a:extLst>
          </p:cNvPr>
          <p:cNvSpPr/>
          <p:nvPr/>
        </p:nvSpPr>
        <p:spPr>
          <a:xfrm>
            <a:off x="160939" y="9309136"/>
            <a:ext cx="6162700" cy="808876"/>
          </a:xfrm>
          <a:prstGeom prst="rect">
            <a:avLst/>
          </a:prstGeom>
        </p:spPr>
        <p:txBody>
          <a:bodyPr wrap="square">
            <a:spAutoFit/>
          </a:bodyPr>
          <a:lstStyle/>
          <a:p>
            <a:pPr marL="0" marR="0">
              <a:lnSpc>
                <a:spcPct val="107000"/>
              </a:lnSpc>
              <a:spcBef>
                <a:spcPts val="0"/>
              </a:spcBef>
              <a:spcAft>
                <a:spcPts val="0"/>
              </a:spcAft>
            </a:pPr>
            <a:r>
              <a:rPr lang="en-US" sz="1100" b="1"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The Quiet Intro</a:t>
            </a:r>
            <a:r>
              <a:rPr lang="en-US" sz="11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On the other end of the spectrum is the person who is so quiet, you can't hear </a:t>
            </a:r>
          </a:p>
          <a:p>
            <a:pPr marL="0" marR="0">
              <a:lnSpc>
                <a:spcPct val="107000"/>
              </a:lnSpc>
              <a:spcBef>
                <a:spcPts val="0"/>
              </a:spcBef>
              <a:spcAft>
                <a:spcPts val="0"/>
              </a:spcAft>
            </a:pPr>
            <a:r>
              <a:rPr lang="en-US" sz="11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them. They're usually holding the mic down around their waist, and don't bother to get the </a:t>
            </a:r>
          </a:p>
          <a:p>
            <a:pPr marL="0" marR="0">
              <a:lnSpc>
                <a:spcPct val="107000"/>
              </a:lnSpc>
              <a:spcBef>
                <a:spcPts val="0"/>
              </a:spcBef>
              <a:spcAft>
                <a:spcPts val="0"/>
              </a:spcAft>
            </a:pPr>
            <a:r>
              <a:rPr lang="en-US" sz="11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crowd focused and settled. They hate doing the intro, so they read it quickly and bring me out </a:t>
            </a:r>
          </a:p>
          <a:p>
            <a:pPr marL="0" marR="0">
              <a:lnSpc>
                <a:spcPct val="107000"/>
              </a:lnSpc>
              <a:spcBef>
                <a:spcPts val="0"/>
              </a:spcBef>
              <a:spcAft>
                <a:spcPts val="0"/>
              </a:spcAft>
            </a:pPr>
            <a:r>
              <a:rPr lang="en-US" sz="11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to a chatty crowd who has no idea who I am.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A picture containing text, person, indoor, person&#10;&#10;Description automatically generated">
            <a:extLst>
              <a:ext uri="{FF2B5EF4-FFF2-40B4-BE49-F238E27FC236}">
                <a16:creationId xmlns:a16="http://schemas.microsoft.com/office/drawing/2014/main" id="{15E79676-DBA6-4BFA-8F3D-0310103B709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2475" y="2923849"/>
            <a:ext cx="1892446" cy="2213821"/>
          </a:xfrm>
          <a:prstGeom prst="rect">
            <a:avLst/>
          </a:prstGeom>
        </p:spPr>
      </p:pic>
      <p:pic>
        <p:nvPicPr>
          <p:cNvPr id="22" name="Picture 21" descr="Graphical user interface, text, application&#10;&#10;Description automatically generated">
            <a:extLst>
              <a:ext uri="{FF2B5EF4-FFF2-40B4-BE49-F238E27FC236}">
                <a16:creationId xmlns:a16="http://schemas.microsoft.com/office/drawing/2014/main" id="{C0E17BA9-068E-49A2-ACC8-6B6A2E84950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58777" y="7626972"/>
            <a:ext cx="1852684" cy="2531409"/>
          </a:xfrm>
          <a:prstGeom prst="rect">
            <a:avLst/>
          </a:prstGeom>
        </p:spPr>
      </p:pic>
    </p:spTree>
    <p:extLst>
      <p:ext uri="{BB962C8B-B14F-4D97-AF65-F5344CB8AC3E}">
        <p14:creationId xmlns:p14="http://schemas.microsoft.com/office/powerpoint/2010/main" val="3110590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k object 16">
            <a:extLst>
              <a:ext uri="{FF2B5EF4-FFF2-40B4-BE49-F238E27FC236}">
                <a16:creationId xmlns:a16="http://schemas.microsoft.com/office/drawing/2014/main" id="{DDD0BAD4-9DD4-4FB6-B885-89F410C8DD1A}"/>
              </a:ext>
            </a:extLst>
          </p:cNvPr>
          <p:cNvSpPr/>
          <p:nvPr/>
        </p:nvSpPr>
        <p:spPr>
          <a:xfrm>
            <a:off x="-28599" y="-30076"/>
            <a:ext cx="7772400" cy="10058400"/>
          </a:xfrm>
          <a:prstGeom prst="rect">
            <a:avLst/>
          </a:prstGeom>
          <a:solidFill>
            <a:srgbClr val="FFC000"/>
          </a:solidFill>
        </p:spPr>
        <p:txBody>
          <a:bodyPr wrap="square" lIns="0" tIns="0" rIns="0" bIns="0" rtlCol="0"/>
          <a:lstStyle/>
          <a:p>
            <a:endParaRPr dirty="0"/>
          </a:p>
        </p:txBody>
      </p:sp>
      <p:sp>
        <p:nvSpPr>
          <p:cNvPr id="4" name="object 2">
            <a:extLst>
              <a:ext uri="{FF2B5EF4-FFF2-40B4-BE49-F238E27FC236}">
                <a16:creationId xmlns:a16="http://schemas.microsoft.com/office/drawing/2014/main" id="{C20E1A2B-F90C-4EA2-8E5E-0B68F80332E8}"/>
              </a:ext>
            </a:extLst>
          </p:cNvPr>
          <p:cNvSpPr txBox="1"/>
          <p:nvPr/>
        </p:nvSpPr>
        <p:spPr>
          <a:xfrm>
            <a:off x="197649" y="419104"/>
            <a:ext cx="6518425" cy="566181"/>
          </a:xfrm>
          <a:prstGeom prst="rect">
            <a:avLst/>
          </a:prstGeom>
        </p:spPr>
        <p:txBody>
          <a:bodyPr vert="horz" wrap="square" lIns="0" tIns="30480" rIns="0" bIns="0" rtlCol="0">
            <a:spAutoFit/>
          </a:bodyPr>
          <a:lstStyle/>
          <a:p>
            <a:pPr marL="0" marR="0">
              <a:lnSpc>
                <a:spcPct val="107000"/>
              </a:lnSpc>
              <a:spcBef>
                <a:spcPts val="0"/>
              </a:spcBef>
              <a:spcAft>
                <a:spcPts val="0"/>
              </a:spcAft>
            </a:pPr>
            <a:r>
              <a:rPr lang="en-US" sz="1100" b="1"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The Wannabe Comedian:</a:t>
            </a:r>
            <a:r>
              <a:rPr lang="en-US" sz="11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I love it when people want to have fun with the introduction, </a:t>
            </a:r>
            <a:r>
              <a:rPr lang="en-US" sz="1100" i="1"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as long as it's appropriate</a:t>
            </a:r>
            <a:r>
              <a:rPr lang="en-US" sz="11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Trying to be funny by saying, "We have a comedian. She better be funny or we're not paying her" is not funny. Luckily I had a great show, and at the end I looked at her and said, “Am I getting paid?”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object 14">
            <a:extLst>
              <a:ext uri="{FF2B5EF4-FFF2-40B4-BE49-F238E27FC236}">
                <a16:creationId xmlns:a16="http://schemas.microsoft.com/office/drawing/2014/main" id="{60F6A7A7-F5A5-4C58-95D2-424D5A0B6AE4}"/>
              </a:ext>
            </a:extLst>
          </p:cNvPr>
          <p:cNvSpPr txBox="1"/>
          <p:nvPr/>
        </p:nvSpPr>
        <p:spPr>
          <a:xfrm>
            <a:off x="288253" y="4340419"/>
            <a:ext cx="7195371" cy="2551981"/>
          </a:xfrm>
          <a:prstGeom prst="rect">
            <a:avLst/>
          </a:prstGeom>
          <a:solidFill>
            <a:schemeClr val="accent2">
              <a:lumMod val="20000"/>
              <a:lumOff val="80000"/>
            </a:schemeClr>
          </a:solidFill>
          <a:ln w="25400">
            <a:solidFill>
              <a:srgbClr val="231F20"/>
            </a:solidFill>
          </a:ln>
        </p:spPr>
        <p:txBody>
          <a:bodyPr vert="horz" wrap="square" lIns="0" tIns="71120" rIns="0" bIns="0" rtlCol="0">
            <a:spAutoFit/>
          </a:bodyPr>
          <a:lstStyle/>
          <a:p>
            <a:pPr marL="124460" marR="111125" algn="just">
              <a:lnSpc>
                <a:spcPts val="1300"/>
              </a:lnSpc>
              <a:spcBef>
                <a:spcPts val="560"/>
              </a:spcBef>
            </a:pPr>
            <a:r>
              <a:rPr lang="en-US" sz="1400" i="1" spc="-30" dirty="0">
                <a:solidFill>
                  <a:srgbClr val="231F20"/>
                </a:solidFill>
                <a:cs typeface="Times New Roman" panose="02020603050405020304" pitchFamily="18" charset="0"/>
              </a:rPr>
              <a:t>Jan has shared her customized humor keynotes with thousands of associations and corporations, and she is the author of 2 books</a:t>
            </a:r>
            <a:r>
              <a:rPr lang="en-US" sz="1400" b="1" i="1" spc="-30" dirty="0">
                <a:solidFill>
                  <a:srgbClr val="231F20"/>
                </a:solidFill>
                <a:cs typeface="Times New Roman" panose="02020603050405020304" pitchFamily="18" charset="0"/>
              </a:rPr>
              <a:t>: “Finding the Funny Fast” </a:t>
            </a:r>
            <a:r>
              <a:rPr lang="en-US" sz="1400" i="1" spc="-30" dirty="0">
                <a:solidFill>
                  <a:srgbClr val="231F20"/>
                </a:solidFill>
                <a:cs typeface="Times New Roman" panose="02020603050405020304" pitchFamily="18" charset="0"/>
              </a:rPr>
              <a:t>and </a:t>
            </a:r>
            <a:r>
              <a:rPr lang="en-US" sz="1400" b="1" i="1" spc="-30" dirty="0">
                <a:solidFill>
                  <a:srgbClr val="231F20"/>
                </a:solidFill>
                <a:cs typeface="Times New Roman" panose="02020603050405020304" pitchFamily="18" charset="0"/>
              </a:rPr>
              <a:t>“Convention Comedian.” </a:t>
            </a:r>
            <a:r>
              <a:rPr lang="en-US" sz="1400" i="1" spc="-30" dirty="0">
                <a:solidFill>
                  <a:srgbClr val="231F20"/>
                </a:solidFill>
                <a:cs typeface="Times New Roman" panose="02020603050405020304" pitchFamily="18" charset="0"/>
              </a:rPr>
              <a:t>She was also featured in the Wall Street  Journal, the Washington Post, and the Huffington Post. . .    </a:t>
            </a:r>
          </a:p>
          <a:p>
            <a:pPr marL="124460" marR="111125" algn="just">
              <a:lnSpc>
                <a:spcPts val="1300"/>
              </a:lnSpc>
              <a:spcBef>
                <a:spcPts val="560"/>
              </a:spcBef>
            </a:pPr>
            <a:r>
              <a:rPr lang="en-US" sz="1400" b="1" i="1" spc="-30" dirty="0">
                <a:solidFill>
                  <a:srgbClr val="231F20"/>
                </a:solidFill>
                <a:cs typeface="Times New Roman" panose="02020603050405020304" pitchFamily="18" charset="0"/>
              </a:rPr>
              <a:t>Recent Client Quotes: </a:t>
            </a:r>
          </a:p>
          <a:p>
            <a:pPr marL="124460" marR="111125" algn="just">
              <a:lnSpc>
                <a:spcPts val="1300"/>
              </a:lnSpc>
              <a:spcBef>
                <a:spcPts val="560"/>
              </a:spcBef>
            </a:pPr>
            <a:r>
              <a:rPr lang="en-US" sz="1400" b="0" i="1" u="none" strike="noStrike" dirty="0">
                <a:solidFill>
                  <a:srgbClr val="222222"/>
                </a:solidFill>
                <a:effectLst/>
              </a:rPr>
              <a:t>“Though Jan is a comedian, she took her role as keynote and emcee very seriously!</a:t>
            </a:r>
          </a:p>
          <a:p>
            <a:pPr algn="just" rtl="0">
              <a:spcBef>
                <a:spcPts val="0"/>
              </a:spcBef>
              <a:spcAft>
                <a:spcPts val="0"/>
              </a:spcAft>
            </a:pPr>
            <a:r>
              <a:rPr lang="en-US" sz="1400" i="1" dirty="0">
                <a:solidFill>
                  <a:srgbClr val="222222"/>
                </a:solidFill>
              </a:rPr>
              <a:t>  </a:t>
            </a:r>
            <a:r>
              <a:rPr lang="en-US" sz="1400" b="0" i="1" u="none" strike="noStrike" dirty="0">
                <a:solidFill>
                  <a:srgbClr val="222222"/>
                </a:solidFill>
                <a:effectLst/>
              </a:rPr>
              <a:t> She was a pleasure to work with, and as our post event survey comments revealed, </a:t>
            </a:r>
            <a:r>
              <a:rPr lang="en-US" sz="1400" b="1" i="1" u="none" strike="noStrike" dirty="0">
                <a:solidFill>
                  <a:srgbClr val="FF0000"/>
                </a:solidFill>
                <a:effectLst/>
              </a:rPr>
              <a:t>she made a</a:t>
            </a:r>
          </a:p>
          <a:p>
            <a:pPr algn="just" rtl="0">
              <a:spcBef>
                <a:spcPts val="0"/>
              </a:spcBef>
              <a:spcAft>
                <a:spcPts val="0"/>
              </a:spcAft>
            </a:pPr>
            <a:r>
              <a:rPr lang="en-US" sz="1400" b="1" i="1" dirty="0">
                <a:solidFill>
                  <a:srgbClr val="FF0000"/>
                </a:solidFill>
              </a:rPr>
              <a:t>  </a:t>
            </a:r>
            <a:r>
              <a:rPr lang="en-US" sz="1400" b="1" i="1" u="none" strike="noStrike" dirty="0">
                <a:solidFill>
                  <a:srgbClr val="FF0000"/>
                </a:solidFill>
                <a:effectLst/>
              </a:rPr>
              <a:t> virtual event fun and lively</a:t>
            </a:r>
            <a:r>
              <a:rPr lang="en-US" sz="1400" b="0" i="1" u="none" strike="noStrike" dirty="0">
                <a:solidFill>
                  <a:srgbClr val="222222"/>
                </a:solidFill>
                <a:effectLst/>
              </a:rPr>
              <a:t>.”</a:t>
            </a:r>
          </a:p>
          <a:p>
            <a:pPr algn="just" rtl="0">
              <a:spcBef>
                <a:spcPts val="0"/>
              </a:spcBef>
              <a:spcAft>
                <a:spcPts val="0"/>
              </a:spcAft>
            </a:pPr>
            <a:endParaRPr lang="en-US" sz="1400" i="1" dirty="0">
              <a:solidFill>
                <a:srgbClr val="222222"/>
              </a:solidFill>
            </a:endParaRPr>
          </a:p>
          <a:p>
            <a:pPr rtl="0">
              <a:spcBef>
                <a:spcPts val="0"/>
              </a:spcBef>
              <a:spcAft>
                <a:spcPts val="0"/>
              </a:spcAft>
            </a:pPr>
            <a:r>
              <a:rPr lang="en-US" sz="1400" b="1" i="1" u="none" strike="noStrike" dirty="0">
                <a:effectLst/>
              </a:rPr>
              <a:t>  </a:t>
            </a:r>
            <a:r>
              <a:rPr lang="en-US" sz="1400" i="1" u="none" strike="noStrike" dirty="0">
                <a:effectLst/>
              </a:rPr>
              <a:t>“Thanks for presenting for our group! It definitely set a good vibe for the day and </a:t>
            </a:r>
            <a:r>
              <a:rPr lang="en-US" sz="1400" b="1" i="1" u="none" strike="noStrike" dirty="0">
                <a:solidFill>
                  <a:srgbClr val="FF0000"/>
                </a:solidFill>
                <a:effectLst/>
              </a:rPr>
              <a:t>we’ve    </a:t>
            </a:r>
          </a:p>
          <a:p>
            <a:pPr rtl="0">
              <a:spcBef>
                <a:spcPts val="0"/>
              </a:spcBef>
              <a:spcAft>
                <a:spcPts val="0"/>
              </a:spcAft>
            </a:pPr>
            <a:r>
              <a:rPr lang="en-US" sz="1400" b="1" i="1" dirty="0">
                <a:solidFill>
                  <a:srgbClr val="FF0000"/>
                </a:solidFill>
              </a:rPr>
              <a:t> </a:t>
            </a:r>
            <a:r>
              <a:rPr lang="en-US" sz="1400" b="1" i="1" u="none" strike="noStrike" dirty="0">
                <a:solidFill>
                  <a:srgbClr val="FF0000"/>
                </a:solidFill>
                <a:effectLst/>
              </a:rPr>
              <a:t>  referenced some of your talking points through the day when relatable things occurred</a:t>
            </a:r>
            <a:r>
              <a:rPr lang="en-US" sz="1400" b="1" i="1" u="none" strike="noStrike" dirty="0">
                <a:effectLst/>
              </a:rPr>
              <a:t>. </a:t>
            </a:r>
          </a:p>
          <a:p>
            <a:pPr rtl="0">
              <a:spcBef>
                <a:spcPts val="0"/>
              </a:spcBef>
              <a:spcAft>
                <a:spcPts val="0"/>
              </a:spcAft>
            </a:pPr>
            <a:r>
              <a:rPr lang="en-US" sz="1400" b="1" i="1" dirty="0"/>
              <a:t>  </a:t>
            </a:r>
            <a:r>
              <a:rPr lang="en-US" sz="1400" i="1" u="none" strike="noStrike" dirty="0">
                <a:effectLst/>
              </a:rPr>
              <a:t>You did a great job! “</a:t>
            </a:r>
            <a:endParaRPr lang="en-US" sz="1400" i="1" dirty="0">
              <a:effectLst/>
            </a:endParaRPr>
          </a:p>
          <a:p>
            <a:endParaRPr lang="en-US" sz="1300" b="1" i="1" spc="-30" dirty="0">
              <a:solidFill>
                <a:srgbClr val="00703C"/>
              </a:solidFill>
              <a:cs typeface="Times New Roman" panose="02020603050405020304" pitchFamily="18" charset="0"/>
            </a:endParaRPr>
          </a:p>
        </p:txBody>
      </p:sp>
      <p:sp>
        <p:nvSpPr>
          <p:cNvPr id="18" name="object 15">
            <a:extLst>
              <a:ext uri="{FF2B5EF4-FFF2-40B4-BE49-F238E27FC236}">
                <a16:creationId xmlns:a16="http://schemas.microsoft.com/office/drawing/2014/main" id="{1907248C-3826-4553-A7F8-99733F29142A}"/>
              </a:ext>
            </a:extLst>
          </p:cNvPr>
          <p:cNvSpPr txBox="1"/>
          <p:nvPr/>
        </p:nvSpPr>
        <p:spPr>
          <a:xfrm>
            <a:off x="256741" y="9415744"/>
            <a:ext cx="7201720" cy="358881"/>
          </a:xfrm>
          <a:prstGeom prst="rect">
            <a:avLst/>
          </a:prstGeom>
          <a:solidFill>
            <a:srgbClr val="00703C"/>
          </a:solidFill>
        </p:spPr>
        <p:txBody>
          <a:bodyPr vert="horz" wrap="square" lIns="0" tIns="22225" rIns="0" bIns="0" rtlCol="0">
            <a:spAutoFit/>
          </a:bodyPr>
          <a:lstStyle/>
          <a:p>
            <a:pPr marL="73660" marR="65405" algn="ctr">
              <a:lnSpc>
                <a:spcPct val="100899"/>
              </a:lnSpc>
              <a:spcBef>
                <a:spcPts val="175"/>
              </a:spcBef>
            </a:pPr>
            <a:r>
              <a:rPr lang="en-US" sz="1100" b="1" dirty="0">
                <a:solidFill>
                  <a:srgbClr val="FFFFFF"/>
                </a:solidFill>
                <a:cs typeface="Arial Narrow"/>
              </a:rPr>
              <a:t>This newsletter comes out 3 times a year...not as bad as spam in your inbox, but not as consistent as Reader’s Digest.  A nice mix! If you know of someone who would like a copy, send ‘</a:t>
            </a:r>
            <a:r>
              <a:rPr lang="en-US" sz="1100" b="1" dirty="0" err="1">
                <a:solidFill>
                  <a:srgbClr val="FFFFFF"/>
                </a:solidFill>
                <a:cs typeface="Arial Narrow"/>
              </a:rPr>
              <a:t>em</a:t>
            </a:r>
            <a:r>
              <a:rPr lang="en-US" sz="1100" b="1" dirty="0">
                <a:solidFill>
                  <a:srgbClr val="FFFFFF"/>
                </a:solidFill>
                <a:cs typeface="Arial Narrow"/>
              </a:rPr>
              <a:t> to my website www.TheWorkLady.com to sign up.</a:t>
            </a:r>
          </a:p>
        </p:txBody>
      </p:sp>
      <p:sp>
        <p:nvSpPr>
          <p:cNvPr id="19" name="object 16">
            <a:extLst>
              <a:ext uri="{FF2B5EF4-FFF2-40B4-BE49-F238E27FC236}">
                <a16:creationId xmlns:a16="http://schemas.microsoft.com/office/drawing/2014/main" id="{0D36BC26-379B-4DC6-8947-1FEDCF43E8FD}"/>
              </a:ext>
            </a:extLst>
          </p:cNvPr>
          <p:cNvSpPr txBox="1"/>
          <p:nvPr/>
        </p:nvSpPr>
        <p:spPr>
          <a:xfrm>
            <a:off x="-662667" y="8854323"/>
            <a:ext cx="7201719" cy="259045"/>
          </a:xfrm>
          <a:prstGeom prst="rect">
            <a:avLst/>
          </a:prstGeom>
        </p:spPr>
        <p:txBody>
          <a:bodyPr vert="horz" wrap="square" lIns="0" tIns="12700" rIns="0" bIns="0" rtlCol="0">
            <a:spAutoFit/>
          </a:bodyPr>
          <a:lstStyle/>
          <a:p>
            <a:pPr marL="12700" algn="ctr">
              <a:lnSpc>
                <a:spcPct val="100000"/>
              </a:lnSpc>
              <a:spcBef>
                <a:spcPts val="100"/>
              </a:spcBef>
            </a:pPr>
            <a:r>
              <a:rPr lang="en-US" sz="1600" b="1" dirty="0">
                <a:solidFill>
                  <a:srgbClr val="00703C"/>
                </a:solidFill>
                <a:cs typeface="Arial Narrow"/>
              </a:rPr>
              <a:t>Connect with Jan on </a:t>
            </a:r>
            <a:r>
              <a:rPr lang="en-US" sz="1600" b="1" dirty="0" err="1">
                <a:solidFill>
                  <a:srgbClr val="00703C"/>
                </a:solidFill>
                <a:cs typeface="Arial Narrow"/>
              </a:rPr>
              <a:t>Linkedin</a:t>
            </a:r>
            <a:r>
              <a:rPr lang="en-US" sz="1600" b="1" dirty="0">
                <a:solidFill>
                  <a:srgbClr val="00703C"/>
                </a:solidFill>
                <a:cs typeface="Arial Narrow"/>
              </a:rPr>
              <a:t>: www.linkedin.com/in/JanMcInnis</a:t>
            </a:r>
          </a:p>
        </p:txBody>
      </p:sp>
      <p:sp>
        <p:nvSpPr>
          <p:cNvPr id="21" name="object 18">
            <a:extLst>
              <a:ext uri="{FF2B5EF4-FFF2-40B4-BE49-F238E27FC236}">
                <a16:creationId xmlns:a16="http://schemas.microsoft.com/office/drawing/2014/main" id="{A468F397-B081-40CD-A601-1A7569B8B11B}"/>
              </a:ext>
            </a:extLst>
          </p:cNvPr>
          <p:cNvSpPr/>
          <p:nvPr/>
        </p:nvSpPr>
        <p:spPr>
          <a:xfrm>
            <a:off x="3797299" y="1022556"/>
            <a:ext cx="3777452" cy="2231256"/>
          </a:xfrm>
          <a:custGeom>
            <a:avLst/>
            <a:gdLst/>
            <a:ahLst/>
            <a:cxnLst/>
            <a:rect l="l" t="t" r="r" b="b"/>
            <a:pathLst>
              <a:path w="3215004" h="3010535">
                <a:moveTo>
                  <a:pt x="0" y="3010090"/>
                </a:moveTo>
                <a:lnTo>
                  <a:pt x="3214484" y="3010090"/>
                </a:lnTo>
                <a:lnTo>
                  <a:pt x="3214484" y="0"/>
                </a:lnTo>
                <a:lnTo>
                  <a:pt x="0" y="0"/>
                </a:lnTo>
                <a:lnTo>
                  <a:pt x="0" y="3010090"/>
                </a:lnTo>
                <a:close/>
              </a:path>
            </a:pathLst>
          </a:custGeom>
          <a:ln w="12700">
            <a:solidFill>
              <a:srgbClr val="00B050"/>
            </a:solidFill>
          </a:ln>
          <a:effectLst>
            <a:innerShdw blurRad="63500" dist="50800" dir="10800000">
              <a:prstClr val="black">
                <a:alpha val="50000"/>
              </a:prstClr>
            </a:innerShdw>
          </a:effectLst>
        </p:spPr>
        <p:txBody>
          <a:bodyPr wrap="square" lIns="0" tIns="0" rIns="0" bIns="0" rtlCol="0"/>
          <a:lstStyle/>
          <a:p>
            <a:endParaRPr/>
          </a:p>
        </p:txBody>
      </p:sp>
      <p:sp>
        <p:nvSpPr>
          <p:cNvPr id="24" name="object 16">
            <a:extLst>
              <a:ext uri="{FF2B5EF4-FFF2-40B4-BE49-F238E27FC236}">
                <a16:creationId xmlns:a16="http://schemas.microsoft.com/office/drawing/2014/main" id="{84EDC771-6416-4F85-8DA8-C8501181F407}"/>
              </a:ext>
            </a:extLst>
          </p:cNvPr>
          <p:cNvSpPr txBox="1"/>
          <p:nvPr/>
        </p:nvSpPr>
        <p:spPr>
          <a:xfrm>
            <a:off x="281905" y="7082832"/>
            <a:ext cx="2234814" cy="382156"/>
          </a:xfrm>
          <a:prstGeom prst="rect">
            <a:avLst/>
          </a:prstGeom>
        </p:spPr>
        <p:txBody>
          <a:bodyPr vert="horz" wrap="square" lIns="0" tIns="12700" rIns="0" bIns="0" rtlCol="0">
            <a:spAutoFit/>
          </a:bodyPr>
          <a:lstStyle/>
          <a:p>
            <a:pPr marL="12700">
              <a:lnSpc>
                <a:spcPct val="100000"/>
              </a:lnSpc>
              <a:spcBef>
                <a:spcPts val="100"/>
              </a:spcBef>
            </a:pPr>
            <a:r>
              <a:rPr lang="en-US" sz="2400" b="1" dirty="0">
                <a:solidFill>
                  <a:srgbClr val="00703C"/>
                </a:solidFill>
                <a:latin typeface="Roboto" panose="02000000000000000000" pitchFamily="2" charset="0"/>
                <a:ea typeface="Roboto" panose="02000000000000000000" pitchFamily="2" charset="0"/>
                <a:cs typeface="Arial Narrow"/>
              </a:rPr>
              <a:t>About Jan . . . </a:t>
            </a:r>
          </a:p>
        </p:txBody>
      </p:sp>
      <p:sp>
        <p:nvSpPr>
          <p:cNvPr id="29" name="Rectangle 28">
            <a:extLst>
              <a:ext uri="{FF2B5EF4-FFF2-40B4-BE49-F238E27FC236}">
                <a16:creationId xmlns:a16="http://schemas.microsoft.com/office/drawing/2014/main" id="{A3C1D49F-8A7F-4349-A3CF-DD4F4D478411}"/>
              </a:ext>
            </a:extLst>
          </p:cNvPr>
          <p:cNvSpPr/>
          <p:nvPr/>
        </p:nvSpPr>
        <p:spPr>
          <a:xfrm>
            <a:off x="197649" y="7510520"/>
            <a:ext cx="5593638" cy="1277273"/>
          </a:xfrm>
          <a:prstGeom prst="rect">
            <a:avLst/>
          </a:prstGeom>
        </p:spPr>
        <p:txBody>
          <a:bodyPr wrap="square">
            <a:spAutoFit/>
          </a:bodyPr>
          <a:lstStyle/>
          <a:p>
            <a:r>
              <a:rPr lang="en-US" sz="1100" dirty="0"/>
              <a:t>Jan McInnis has written for Jay Leno’s Tonight Show monologue as well as many other people, places, and groups – radio, TV, syndicated cartoon strips, and even guests on the Jerry Springer show (her parents are proud). For 26+ years she’s traveled the country as a keynote speaker and comedian sharing her unique and practical tips on what business leaders can learn from comedians (no, it's not all about telling jokes). Jan can be reached at www.TheWorkLady.com, or </a:t>
            </a:r>
            <a:r>
              <a:rPr lang="en-US" sz="1100" dirty="0">
                <a:hlinkClick r:id="rId2"/>
              </a:rPr>
              <a:t>Jan@TheWorkLady.com</a:t>
            </a:r>
            <a:r>
              <a:rPr lang="en-US" sz="1100" dirty="0"/>
              <a:t>. And check out her podcast: Comedian Stories: Tales From the Road in Under 5 Minutes.</a:t>
            </a:r>
          </a:p>
        </p:txBody>
      </p:sp>
      <p:sp>
        <p:nvSpPr>
          <p:cNvPr id="12" name="object 2">
            <a:extLst>
              <a:ext uri="{FF2B5EF4-FFF2-40B4-BE49-F238E27FC236}">
                <a16:creationId xmlns:a16="http://schemas.microsoft.com/office/drawing/2014/main" id="{0A988DE2-68D0-4DAF-8023-95EE13A79D90}"/>
              </a:ext>
            </a:extLst>
          </p:cNvPr>
          <p:cNvSpPr txBox="1"/>
          <p:nvPr/>
        </p:nvSpPr>
        <p:spPr>
          <a:xfrm>
            <a:off x="197649" y="1246557"/>
            <a:ext cx="3756176" cy="2196435"/>
          </a:xfrm>
          <a:prstGeom prst="rect">
            <a:avLst/>
          </a:prstGeom>
        </p:spPr>
        <p:txBody>
          <a:bodyPr vert="horz" wrap="square" lIns="0" tIns="30480" rIns="0" bIns="0" rtlCol="0">
            <a:spAutoFit/>
          </a:bodyPr>
          <a:lstStyle/>
          <a:p>
            <a:pPr marL="0" marR="0">
              <a:lnSpc>
                <a:spcPct val="107000"/>
              </a:lnSpc>
              <a:spcBef>
                <a:spcPts val="0"/>
              </a:spcBef>
              <a:spcAft>
                <a:spcPts val="0"/>
              </a:spcAft>
            </a:pPr>
            <a:r>
              <a:rPr lang="en-US" sz="1100" b="1"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The Wing-It Intro</a:t>
            </a:r>
            <a:r>
              <a:rPr lang="en-US" sz="11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Unless you are best friends with the person,</a:t>
            </a:r>
          </a:p>
          <a:p>
            <a:pPr marL="0" marR="0">
              <a:lnSpc>
                <a:spcPct val="107000"/>
              </a:lnSpc>
              <a:spcBef>
                <a:spcPts val="0"/>
              </a:spcBef>
              <a:spcAft>
                <a:spcPts val="0"/>
              </a:spcAft>
            </a:pPr>
            <a:r>
              <a:rPr lang="en-US" sz="11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you should </a:t>
            </a:r>
            <a:r>
              <a:rPr lang="en-US" sz="1100" i="1"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always</a:t>
            </a:r>
            <a:r>
              <a:rPr lang="en-US" sz="11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read their introduction, otherwise you’ll </a:t>
            </a:r>
          </a:p>
          <a:p>
            <a:pPr marL="0" marR="0">
              <a:lnSpc>
                <a:spcPct val="107000"/>
              </a:lnSpc>
              <a:spcBef>
                <a:spcPts val="0"/>
              </a:spcBef>
              <a:spcAft>
                <a:spcPts val="0"/>
              </a:spcAft>
            </a:pPr>
            <a:r>
              <a:rPr lang="en-US" sz="11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screw it up. Like the guy who remembered that I had written comedy for some big things, but he forgot that it was The </a:t>
            </a:r>
          </a:p>
          <a:p>
            <a:pPr marL="0" marR="0">
              <a:lnSpc>
                <a:spcPct val="107000"/>
              </a:lnSpc>
              <a:spcBef>
                <a:spcPts val="0"/>
              </a:spcBef>
              <a:spcAft>
                <a:spcPts val="0"/>
              </a:spcAft>
            </a:pPr>
            <a:r>
              <a:rPr lang="en-US" sz="11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Tonight Show monologue. So instead, he got nervous and </a:t>
            </a:r>
          </a:p>
          <a:p>
            <a:pPr marL="0" marR="0">
              <a:lnSpc>
                <a:spcPct val="107000"/>
              </a:lnSpc>
              <a:spcBef>
                <a:spcPts val="0"/>
              </a:spcBef>
              <a:spcAft>
                <a:spcPts val="0"/>
              </a:spcAft>
            </a:pPr>
            <a:r>
              <a:rPr lang="en-US" sz="11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blurted out, "Now coming to the stage is a writer for Reader’s</a:t>
            </a:r>
          </a:p>
          <a:p>
            <a:pPr marL="0" marR="0">
              <a:lnSpc>
                <a:spcPct val="107000"/>
              </a:lnSpc>
              <a:spcBef>
                <a:spcPts val="0"/>
              </a:spcBef>
              <a:spcAft>
                <a:spcPts val="0"/>
              </a:spcAft>
            </a:pPr>
            <a:r>
              <a:rPr lang="en-US" sz="11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Digest." I'm sure the audience was thinking, "Can’t anyone do</a:t>
            </a:r>
          </a:p>
          <a:p>
            <a:pPr marL="0" marR="0">
              <a:lnSpc>
                <a:spcPct val="107000"/>
              </a:lnSpc>
              <a:spcBef>
                <a:spcPts val="0"/>
              </a:spcBef>
              <a:spcAft>
                <a:spcPts val="0"/>
              </a:spcAft>
            </a:pPr>
            <a:r>
              <a:rPr lang="en-US" sz="11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that? You just have to send ‘</a:t>
            </a:r>
            <a:r>
              <a:rPr lang="en-US" sz="1100" dirty="0" err="1">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em</a:t>
            </a:r>
            <a:r>
              <a:rPr lang="en-US" sz="11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an article." It was an awkward</a:t>
            </a:r>
          </a:p>
          <a:p>
            <a:pPr marL="0" marR="0">
              <a:lnSpc>
                <a:spcPct val="107000"/>
              </a:lnSpc>
              <a:spcBef>
                <a:spcPts val="0"/>
              </a:spcBef>
              <a:spcAft>
                <a:spcPts val="0"/>
              </a:spcAft>
            </a:pPr>
            <a:r>
              <a:rPr lang="en-US" sz="11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start for sure! And for  the record, I've written for TV, radio, syndicated cartoon strips, and even guests on the Jerry </a:t>
            </a:r>
          </a:p>
          <a:p>
            <a:pPr marL="0" marR="0">
              <a:lnSpc>
                <a:spcPct val="107000"/>
              </a:lnSpc>
              <a:spcBef>
                <a:spcPts val="0"/>
              </a:spcBef>
              <a:spcAft>
                <a:spcPts val="0"/>
              </a:spcAft>
            </a:pPr>
            <a:r>
              <a:rPr lang="en-US" sz="11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Springer Show (my parents are proud), but I have never </a:t>
            </a:r>
          </a:p>
          <a:p>
            <a:pPr marL="0" marR="0">
              <a:lnSpc>
                <a:spcPct val="107000"/>
              </a:lnSpc>
              <a:spcBef>
                <a:spcPts val="0"/>
              </a:spcBef>
              <a:spcAft>
                <a:spcPts val="0"/>
              </a:spcAft>
            </a:pPr>
            <a:r>
              <a:rPr lang="en-US" sz="11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written for Reader's Digest.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object 2">
            <a:extLst>
              <a:ext uri="{FF2B5EF4-FFF2-40B4-BE49-F238E27FC236}">
                <a16:creationId xmlns:a16="http://schemas.microsoft.com/office/drawing/2014/main" id="{CD098434-9FFE-4CB6-98F9-75EB25D56EFF}"/>
              </a:ext>
            </a:extLst>
          </p:cNvPr>
          <p:cNvSpPr txBox="1"/>
          <p:nvPr/>
        </p:nvSpPr>
        <p:spPr>
          <a:xfrm>
            <a:off x="197649" y="3629847"/>
            <a:ext cx="7022893" cy="747320"/>
          </a:xfrm>
          <a:prstGeom prst="rect">
            <a:avLst/>
          </a:prstGeom>
        </p:spPr>
        <p:txBody>
          <a:bodyPr vert="horz" wrap="square" lIns="0" tIns="30480" rIns="0" bIns="0" rtlCol="0">
            <a:spAutoFit/>
          </a:bodyPr>
          <a:lstStyle/>
          <a:p>
            <a:pPr marL="0" marR="0">
              <a:lnSpc>
                <a:spcPct val="107000"/>
              </a:lnSpc>
              <a:spcBef>
                <a:spcPts val="0"/>
              </a:spcBef>
              <a:spcAft>
                <a:spcPts val="0"/>
              </a:spcAft>
            </a:pPr>
            <a:r>
              <a:rPr lang="en-US" sz="11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Aside from The Angry Intro, none of these introductions were so bad I couldn't recover from them, but they did get things off on a weird start for sure. Here's hoping 2021 brings us together to make many more introductions, and may all of them be so good that you never have to explain to your friends and family that you are not a "working girl."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picture containing person, person&#10;&#10;Description automatically generated">
            <a:extLst>
              <a:ext uri="{FF2B5EF4-FFF2-40B4-BE49-F238E27FC236}">
                <a16:creationId xmlns:a16="http://schemas.microsoft.com/office/drawing/2014/main" id="{186E2AEB-FE61-4DFC-9147-D6C169C4FF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88" y="6967953"/>
            <a:ext cx="1814048" cy="2366547"/>
          </a:xfrm>
          <a:prstGeom prst="rect">
            <a:avLst/>
          </a:prstGeom>
        </p:spPr>
      </p:pic>
      <p:sp>
        <p:nvSpPr>
          <p:cNvPr id="8" name="TextBox 7">
            <a:extLst>
              <a:ext uri="{FF2B5EF4-FFF2-40B4-BE49-F238E27FC236}">
                <a16:creationId xmlns:a16="http://schemas.microsoft.com/office/drawing/2014/main" id="{CB6FDFB6-591C-47D8-884D-D674EC63452C}"/>
              </a:ext>
            </a:extLst>
          </p:cNvPr>
          <p:cNvSpPr txBox="1"/>
          <p:nvPr/>
        </p:nvSpPr>
        <p:spPr>
          <a:xfrm>
            <a:off x="3797299" y="3263216"/>
            <a:ext cx="3756175" cy="307777"/>
          </a:xfrm>
          <a:prstGeom prst="rect">
            <a:avLst/>
          </a:prstGeom>
          <a:noFill/>
        </p:spPr>
        <p:txBody>
          <a:bodyPr wrap="square" rtlCol="0">
            <a:spAutoFit/>
          </a:bodyPr>
          <a:lstStyle/>
          <a:p>
            <a:r>
              <a:rPr lang="en-US" sz="1400" b="1" dirty="0">
                <a:solidFill>
                  <a:srgbClr val="00B050"/>
                </a:solidFill>
              </a:rPr>
              <a:t>Whether it’s virtual or in-person, humor helps!</a:t>
            </a:r>
          </a:p>
        </p:txBody>
      </p:sp>
      <p:pic>
        <p:nvPicPr>
          <p:cNvPr id="6" name="Picture 5" descr="Graphical user interface, application&#10;&#10;Description automatically generated">
            <a:extLst>
              <a:ext uri="{FF2B5EF4-FFF2-40B4-BE49-F238E27FC236}">
                <a16:creationId xmlns:a16="http://schemas.microsoft.com/office/drawing/2014/main" id="{4454A105-4852-4F69-843F-E8D97133E6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7298" y="1087869"/>
            <a:ext cx="3756175" cy="2119316"/>
          </a:xfrm>
          <a:prstGeom prst="rect">
            <a:avLst/>
          </a:prstGeom>
        </p:spPr>
      </p:pic>
    </p:spTree>
    <p:extLst>
      <p:ext uri="{BB962C8B-B14F-4D97-AF65-F5344CB8AC3E}">
        <p14:creationId xmlns:p14="http://schemas.microsoft.com/office/powerpoint/2010/main" val="305632627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376</TotalTime>
  <Words>1413</Words>
  <Application>Microsoft Office PowerPoint</Application>
  <PresentationFormat>Custom</PresentationFormat>
  <Paragraphs>70</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Roboto</vt:lpstr>
      <vt:lpstr>Wingdings</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Umer Mumtaz</dc:creator>
  <cp:lastModifiedBy>jan mcinnis</cp:lastModifiedBy>
  <cp:revision>38</cp:revision>
  <dcterms:created xsi:type="dcterms:W3CDTF">2020-06-02T14:45:30Z</dcterms:created>
  <dcterms:modified xsi:type="dcterms:W3CDTF">2021-01-26T16:39:18Z</dcterms:modified>
</cp:coreProperties>
</file>